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76" r:id="rId3"/>
    <p:sldId id="258" r:id="rId4"/>
    <p:sldId id="259" r:id="rId5"/>
    <p:sldId id="274" r:id="rId6"/>
    <p:sldId id="261" r:id="rId7"/>
    <p:sldId id="262" r:id="rId8"/>
    <p:sldId id="263" r:id="rId9"/>
    <p:sldId id="268" r:id="rId10"/>
    <p:sldId id="275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FFFF"/>
    <a:srgbClr val="AFFFFF"/>
    <a:srgbClr val="00FFFF"/>
    <a:srgbClr val="00B0EE"/>
    <a:srgbClr val="FF00FF"/>
    <a:srgbClr val="069BA2"/>
    <a:srgbClr val="002836"/>
    <a:srgbClr val="00729A"/>
    <a:srgbClr val="0CDED9"/>
    <a:srgbClr val="C3F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668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4616C-F377-4B69-AEEE-DB88434AA8B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915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366673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BC82-8C07-47A2-A2D3-0934DFD68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73D76-52D2-4130-8529-48C082DF9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89438-4B30-46FE-9C4F-08970F13D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4952D-377D-4BD2-A6E8-ED1B690C51D5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3940B-B3E2-4F5E-A429-679895964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1FC20-534E-43DC-B040-FFD7AC59B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616C-F377-4B69-AEEE-DB88434AA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50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78FB-2BE3-4120-891E-07249A19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04EF5-9E4C-486A-8849-728F3B667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589DB-DC22-4D3D-9925-3AB2A0685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4952D-377D-4BD2-A6E8-ED1B690C51D5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43EB1-5FD4-4E8A-9609-C7017BF2D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7C734-6F27-4987-9EE7-E595B968C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616C-F377-4B69-AEEE-DB88434AA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09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616C-F377-4B69-AEEE-DB88434AA8B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86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4616C-F377-4B69-AEEE-DB88434AA8B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773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4616C-F377-4B69-AEEE-DB88434AA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46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4616C-F377-4B69-AEEE-DB88434AA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622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4616C-F377-4B69-AEEE-DB88434AA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60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4016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27C4616C-F377-4B69-AEEE-DB88434AA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52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27C4616C-F377-4B69-AEEE-DB88434AA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15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4616C-F377-4B69-AEEE-DB88434AA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3F8ACF4C-D3D5-4DD7-8842-ED6BD6DEC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56" y="1891145"/>
            <a:ext cx="2175292" cy="1371613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9BBA3FC-BEBC-4C3A-A55C-02079C7EB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087" y="0"/>
            <a:ext cx="3171825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6A1CB4-1FE0-4FF5-A2F0-7D2C9B0C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999" y="88776"/>
            <a:ext cx="4337617" cy="939584"/>
          </a:xfrm>
          <a:gradFill flip="none" rotWithShape="1">
            <a:gsLst>
              <a:gs pos="0">
                <a:schemeClr val="accent5">
                  <a:alpha val="35000"/>
                </a:schemeClr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0" scaled="1"/>
            <a:tileRect/>
          </a:gradFill>
          <a:effectLst>
            <a:outerShdw blurRad="50800" dist="50800" dir="5400000" algn="ctr" rotWithShape="0">
              <a:srgbClr val="000000">
                <a:alpha val="80000"/>
              </a:srgbClr>
            </a:outerShdw>
          </a:effectLst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Capstone Project</a:t>
            </a:r>
            <a:br>
              <a:rPr lang="en-US" sz="32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</a:br>
            <a:r>
              <a:rPr lang="en-US" sz="18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Computer Vision</a:t>
            </a:r>
            <a:endParaRPr lang="en-US" sz="2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B4EBD6-37A7-47DA-B172-F41AB82453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203717" y="3595241"/>
            <a:ext cx="3050381" cy="31231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Tw Cen MT" panose="020B0602020104020603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Tw Cen MT" panose="020B0602020104020603" pitchFamily="34" charset="0"/>
              </a:rPr>
              <a:t>Team Principle &amp; CEO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Tw Cen MT" panose="020B0602020104020603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Tw Cen MT" panose="020B0602020104020603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Tw Cen MT" panose="020B0602020104020603" pitchFamily="34" charset="0"/>
              </a:rPr>
              <a:t>Managing Director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Tw Cen MT" panose="020B0602020104020603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Tw Cen MT" panose="020B0602020104020603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Tw Cen MT" panose="020B0602020104020603" pitchFamily="34" charset="0"/>
              </a:rPr>
              <a:t>Technical Director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63645FB-7055-480A-983C-7BAE1F56C0D0}"/>
              </a:ext>
            </a:extLst>
          </p:cNvPr>
          <p:cNvSpPr txBox="1">
            <a:spLocks/>
          </p:cNvSpPr>
          <p:nvPr/>
        </p:nvSpPr>
        <p:spPr>
          <a:xfrm>
            <a:off x="7812579" y="5800436"/>
            <a:ext cx="4279037" cy="10575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Tw Cen MT" panose="020B0602020104020603" pitchFamily="34" charset="0"/>
              </a:rPr>
              <a:t>3 December 2020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w Cen MT" panose="020B0602020104020603" pitchFamily="34" charset="0"/>
              </a:rPr>
              <a:t>Presenter: Ricky K Nguyen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BAAC5-00C5-46E1-B338-86A6E211DFC9}"/>
              </a:ext>
            </a:extLst>
          </p:cNvPr>
          <p:cNvSpPr txBox="1"/>
          <p:nvPr/>
        </p:nvSpPr>
        <p:spPr>
          <a:xfrm>
            <a:off x="219076" y="304800"/>
            <a:ext cx="4086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Mercedes AMG Petronas Formula One Team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675C125-E9FC-404D-B6A5-549A0E2D0B43}"/>
              </a:ext>
            </a:extLst>
          </p:cNvPr>
          <p:cNvSpPr txBox="1">
            <a:spLocks/>
          </p:cNvSpPr>
          <p:nvPr/>
        </p:nvSpPr>
        <p:spPr>
          <a:xfrm>
            <a:off x="2406355" y="3595242"/>
            <a:ext cx="2350475" cy="3123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Tw Cen MT" panose="020B0602020104020603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Tw Cen MT" panose="020B0602020104020603" pitchFamily="34" charset="0"/>
              </a:rPr>
              <a:t>Driver 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Tw Cen MT" panose="020B0602020104020603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Tw Cen MT" panose="020B0602020104020603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Tw Cen MT" panose="020B0602020104020603" pitchFamily="34" charset="0"/>
              </a:rPr>
              <a:t>Driver 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425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7B892-1329-43B6-868F-B570217B2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19" y="642927"/>
            <a:ext cx="4827906" cy="1047831"/>
          </a:xfrm>
        </p:spPr>
        <p:txBody>
          <a:bodyPr anchor="t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3200" b="1" dirty="0">
                <a:solidFill>
                  <a:srgbClr val="0CDED9"/>
                </a:solidFill>
                <a:latin typeface="Tw Cen MT" panose="020B0602020104020603" pitchFamily="34" charset="0"/>
              </a:rPr>
              <a:t>Recommendation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EE6157-9470-4BD0-A5B9-5F6C365FB0F0}"/>
              </a:ext>
            </a:extLst>
          </p:cNvPr>
          <p:cNvSpPr txBox="1"/>
          <p:nvPr/>
        </p:nvSpPr>
        <p:spPr>
          <a:xfrm>
            <a:off x="6909668" y="1690758"/>
            <a:ext cx="49870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Fail to identify rival’s position leads to poor decision-making of F1 Driver &amp; Engineer.</a:t>
            </a:r>
          </a:p>
          <a:p>
            <a:endParaRPr lang="en-US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endParaRPr lang="en-US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endParaRPr lang="en-US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Eliminate engineer’s role of rival notification. </a:t>
            </a:r>
          </a:p>
          <a:p>
            <a:endParaRPr lang="en-US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endParaRPr lang="en-US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17" name="Graphic 16" descr="Badge Tick">
            <a:extLst>
              <a:ext uri="{FF2B5EF4-FFF2-40B4-BE49-F238E27FC236}">
                <a16:creationId xmlns:a16="http://schemas.microsoft.com/office/drawing/2014/main" id="{AE62A7B9-7AA2-418E-B34E-25A114E42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569" y="1702005"/>
            <a:ext cx="362427" cy="362427"/>
          </a:xfrm>
          <a:prstGeom prst="rect">
            <a:avLst/>
          </a:prstGeom>
        </p:spPr>
      </p:pic>
      <p:pic>
        <p:nvPicPr>
          <p:cNvPr id="19" name="Graphic 18" descr="Badge Tick">
            <a:extLst>
              <a:ext uri="{FF2B5EF4-FFF2-40B4-BE49-F238E27FC236}">
                <a16:creationId xmlns:a16="http://schemas.microsoft.com/office/drawing/2014/main" id="{6996E131-7094-43B3-9599-30EF852AD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3348" y="3112263"/>
            <a:ext cx="362427" cy="362427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81FFA52-2292-43DA-B331-154F644B7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97" y="1690758"/>
            <a:ext cx="5124449" cy="3986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5938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6AEF4-CF30-44CC-B917-60EE26F31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19" y="642928"/>
            <a:ext cx="4738482" cy="892910"/>
          </a:xfrm>
        </p:spPr>
        <p:txBody>
          <a:bodyPr anchor="t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3600" b="1" dirty="0">
                <a:solidFill>
                  <a:srgbClr val="0CDED9"/>
                </a:solidFill>
                <a:latin typeface="Tw Cen MT" panose="020B0602020104020603" pitchFamily="34" charset="0"/>
              </a:rPr>
              <a:t>Future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AA7D5-A56D-4320-A026-A99C250F9540}"/>
              </a:ext>
            </a:extLst>
          </p:cNvPr>
          <p:cNvSpPr txBox="1"/>
          <p:nvPr/>
        </p:nvSpPr>
        <p:spPr>
          <a:xfrm>
            <a:off x="6959445" y="1977871"/>
            <a:ext cx="4456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Detect accident &amp; crashes</a:t>
            </a:r>
          </a:p>
          <a:p>
            <a:endParaRPr lang="en-US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endParaRPr lang="en-US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Detect debris on racetrack </a:t>
            </a:r>
          </a:p>
        </p:txBody>
      </p:sp>
      <p:pic>
        <p:nvPicPr>
          <p:cNvPr id="11" name="Graphic 10" descr="Badge Tick">
            <a:extLst>
              <a:ext uri="{FF2B5EF4-FFF2-40B4-BE49-F238E27FC236}">
                <a16:creationId xmlns:a16="http://schemas.microsoft.com/office/drawing/2014/main" id="{63524CB2-8CF9-4842-98BE-0A2F3EECF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3755" y="2815773"/>
            <a:ext cx="362427" cy="362427"/>
          </a:xfrm>
          <a:prstGeom prst="rect">
            <a:avLst/>
          </a:prstGeom>
        </p:spPr>
      </p:pic>
      <p:pic>
        <p:nvPicPr>
          <p:cNvPr id="12" name="Graphic 11" descr="Badge Tick">
            <a:extLst>
              <a:ext uri="{FF2B5EF4-FFF2-40B4-BE49-F238E27FC236}">
                <a16:creationId xmlns:a16="http://schemas.microsoft.com/office/drawing/2014/main" id="{F2D6EEC0-23DB-4BC8-9CB7-4A19604D9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3756" y="1977871"/>
            <a:ext cx="362427" cy="362427"/>
          </a:xfrm>
          <a:prstGeom prst="rect">
            <a:avLst/>
          </a:prstGeom>
        </p:spPr>
      </p:pic>
      <p:pic>
        <p:nvPicPr>
          <p:cNvPr id="6" name="Picture 5" descr="A sign on the side of a road&#10;&#10;Description automatically generated">
            <a:extLst>
              <a:ext uri="{FF2B5EF4-FFF2-40B4-BE49-F238E27FC236}">
                <a16:creationId xmlns:a16="http://schemas.microsoft.com/office/drawing/2014/main" id="{195ECE5D-A244-43BB-B174-C6332CEFDC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89" y="1705382"/>
            <a:ext cx="6178321" cy="34472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9696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7D1CC5-3013-4D2A-93A1-5307B75271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381C4E5-0C22-4849-BBDE-E6E0FFDF84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530514" y="6072491"/>
                </a:moveTo>
                <a:lnTo>
                  <a:pt x="10682275" y="6072491"/>
                </a:lnTo>
                <a:lnTo>
                  <a:pt x="10972716" y="6858000"/>
                </a:lnTo>
                <a:lnTo>
                  <a:pt x="7220271" y="6858000"/>
                </a:lnTo>
                <a:close/>
                <a:moveTo>
                  <a:pt x="9119897" y="3372021"/>
                </a:moveTo>
                <a:lnTo>
                  <a:pt x="9224500" y="3681560"/>
                </a:lnTo>
                <a:lnTo>
                  <a:pt x="9013871" y="3681560"/>
                </a:lnTo>
                <a:close/>
                <a:moveTo>
                  <a:pt x="8983984" y="3071732"/>
                </a:moveTo>
                <a:lnTo>
                  <a:pt x="8610402" y="4043045"/>
                </a:lnTo>
                <a:lnTo>
                  <a:pt x="8877246" y="4043045"/>
                </a:lnTo>
                <a:lnTo>
                  <a:pt x="8944135" y="3873688"/>
                </a:lnTo>
                <a:lnTo>
                  <a:pt x="9292812" y="3873688"/>
                </a:lnTo>
                <a:lnTo>
                  <a:pt x="9355431" y="4043045"/>
                </a:lnTo>
                <a:lnTo>
                  <a:pt x="9625122" y="4043045"/>
                </a:lnTo>
                <a:lnTo>
                  <a:pt x="9259367" y="3071732"/>
                </a:lnTo>
                <a:close/>
                <a:moveTo>
                  <a:pt x="9119259" y="1537814"/>
                </a:moveTo>
                <a:lnTo>
                  <a:pt x="10064787" y="4335806"/>
                </a:lnTo>
                <a:lnTo>
                  <a:pt x="8160866" y="4335806"/>
                </a:lnTo>
                <a:close/>
                <a:moveTo>
                  <a:pt x="4661595" y="646417"/>
                </a:moveTo>
                <a:lnTo>
                  <a:pt x="4734749" y="862892"/>
                </a:lnTo>
                <a:lnTo>
                  <a:pt x="4587446" y="862892"/>
                </a:lnTo>
                <a:close/>
                <a:moveTo>
                  <a:pt x="1127821" y="646417"/>
                </a:moveTo>
                <a:lnTo>
                  <a:pt x="1200974" y="862892"/>
                </a:lnTo>
                <a:lnTo>
                  <a:pt x="1053672" y="862892"/>
                </a:lnTo>
                <a:close/>
                <a:moveTo>
                  <a:pt x="3841292" y="583714"/>
                </a:moveTo>
                <a:lnTo>
                  <a:pt x="3881687" y="583714"/>
                </a:lnTo>
                <a:cubicBezTo>
                  <a:pt x="3950839" y="583714"/>
                  <a:pt x="4002868" y="606831"/>
                  <a:pt x="4037776" y="653065"/>
                </a:cubicBezTo>
                <a:cubicBezTo>
                  <a:pt x="4064043" y="687993"/>
                  <a:pt x="4077175" y="728906"/>
                  <a:pt x="4077175" y="775804"/>
                </a:cubicBezTo>
                <a:cubicBezTo>
                  <a:pt x="4077175" y="822702"/>
                  <a:pt x="4064043" y="863781"/>
                  <a:pt x="4037776" y="899041"/>
                </a:cubicBezTo>
                <a:cubicBezTo>
                  <a:pt x="4003200" y="945275"/>
                  <a:pt x="3951170" y="968392"/>
                  <a:pt x="3881687" y="968392"/>
                </a:cubicBezTo>
                <a:lnTo>
                  <a:pt x="3841292" y="968392"/>
                </a:lnTo>
                <a:close/>
                <a:moveTo>
                  <a:pt x="4566545" y="436411"/>
                </a:moveTo>
                <a:lnTo>
                  <a:pt x="4305283" y="1115695"/>
                </a:lnTo>
                <a:lnTo>
                  <a:pt x="4491899" y="1115695"/>
                </a:lnTo>
                <a:lnTo>
                  <a:pt x="4538677" y="997256"/>
                </a:lnTo>
                <a:lnTo>
                  <a:pt x="4782523" y="997256"/>
                </a:lnTo>
                <a:lnTo>
                  <a:pt x="4826316" y="1115695"/>
                </a:lnTo>
                <a:lnTo>
                  <a:pt x="5014923" y="1115695"/>
                </a:lnTo>
                <a:lnTo>
                  <a:pt x="4759134" y="436411"/>
                </a:lnTo>
                <a:close/>
                <a:moveTo>
                  <a:pt x="3664629" y="436411"/>
                </a:moveTo>
                <a:lnTo>
                  <a:pt x="3664629" y="1115695"/>
                </a:lnTo>
                <a:lnTo>
                  <a:pt x="3925394" y="1115695"/>
                </a:lnTo>
                <a:cubicBezTo>
                  <a:pt x="3961888" y="1115695"/>
                  <a:pt x="3997718" y="1109558"/>
                  <a:pt x="4032885" y="1097282"/>
                </a:cubicBezTo>
                <a:cubicBezTo>
                  <a:pt x="4099238" y="1074059"/>
                  <a:pt x="4153730" y="1032340"/>
                  <a:pt x="4196361" y="972125"/>
                </a:cubicBezTo>
                <a:cubicBezTo>
                  <a:pt x="4238992" y="911910"/>
                  <a:pt x="4260309" y="846470"/>
                  <a:pt x="4260309" y="775804"/>
                </a:cubicBezTo>
                <a:cubicBezTo>
                  <a:pt x="4260309" y="725045"/>
                  <a:pt x="4248696" y="675778"/>
                  <a:pt x="4225473" y="628004"/>
                </a:cubicBezTo>
                <a:cubicBezTo>
                  <a:pt x="4196941" y="570277"/>
                  <a:pt x="4155969" y="524162"/>
                  <a:pt x="4102555" y="489659"/>
                </a:cubicBezTo>
                <a:cubicBezTo>
                  <a:pt x="4048146" y="454160"/>
                  <a:pt x="3989092" y="436411"/>
                  <a:pt x="3925394" y="436411"/>
                </a:cubicBezTo>
                <a:close/>
                <a:moveTo>
                  <a:pt x="2845479" y="436411"/>
                </a:moveTo>
                <a:lnTo>
                  <a:pt x="2845479" y="1115695"/>
                </a:lnTo>
                <a:lnTo>
                  <a:pt x="3022142" y="1115695"/>
                </a:lnTo>
                <a:lnTo>
                  <a:pt x="3022142" y="699665"/>
                </a:lnTo>
                <a:lnTo>
                  <a:pt x="3347104" y="1115695"/>
                </a:lnTo>
                <a:lnTo>
                  <a:pt x="3523767" y="1115695"/>
                </a:lnTo>
                <a:lnTo>
                  <a:pt x="3523767" y="436411"/>
                </a:lnTo>
                <a:lnTo>
                  <a:pt x="3347104" y="436411"/>
                </a:lnTo>
                <a:lnTo>
                  <a:pt x="3347104" y="851944"/>
                </a:lnTo>
                <a:lnTo>
                  <a:pt x="3022142" y="436411"/>
                </a:lnTo>
                <a:close/>
                <a:moveTo>
                  <a:pt x="2350178" y="436411"/>
                </a:moveTo>
                <a:lnTo>
                  <a:pt x="2350178" y="1115695"/>
                </a:lnTo>
                <a:lnTo>
                  <a:pt x="2736848" y="1115695"/>
                </a:lnTo>
                <a:lnTo>
                  <a:pt x="2736848" y="968392"/>
                </a:lnTo>
                <a:lnTo>
                  <a:pt x="2526842" y="968392"/>
                </a:lnTo>
                <a:lnTo>
                  <a:pt x="2526842" y="846967"/>
                </a:lnTo>
                <a:lnTo>
                  <a:pt x="2725402" y="846967"/>
                </a:lnTo>
                <a:lnTo>
                  <a:pt x="2725402" y="699665"/>
                </a:lnTo>
                <a:lnTo>
                  <a:pt x="2526842" y="699665"/>
                </a:lnTo>
                <a:lnTo>
                  <a:pt x="2526842" y="583714"/>
                </a:lnTo>
                <a:lnTo>
                  <a:pt x="2736848" y="583714"/>
                </a:lnTo>
                <a:lnTo>
                  <a:pt x="2736848" y="436411"/>
                </a:lnTo>
                <a:close/>
                <a:moveTo>
                  <a:pt x="1032770" y="436411"/>
                </a:moveTo>
                <a:lnTo>
                  <a:pt x="771507" y="1115695"/>
                </a:lnTo>
                <a:lnTo>
                  <a:pt x="958124" y="1115695"/>
                </a:lnTo>
                <a:lnTo>
                  <a:pt x="1004902" y="997256"/>
                </a:lnTo>
                <a:lnTo>
                  <a:pt x="1248748" y="997256"/>
                </a:lnTo>
                <a:lnTo>
                  <a:pt x="1292541" y="1115695"/>
                </a:lnTo>
                <a:lnTo>
                  <a:pt x="1481148" y="1115695"/>
                </a:lnTo>
                <a:lnTo>
                  <a:pt x="1225359" y="436411"/>
                </a:lnTo>
                <a:close/>
                <a:moveTo>
                  <a:pt x="1898002" y="414515"/>
                </a:moveTo>
                <a:cubicBezTo>
                  <a:pt x="1777903" y="414515"/>
                  <a:pt x="1684346" y="452833"/>
                  <a:pt x="1617330" y="529470"/>
                </a:cubicBezTo>
                <a:cubicBezTo>
                  <a:pt x="1558276" y="596818"/>
                  <a:pt x="1528749" y="679925"/>
                  <a:pt x="1528749" y="778790"/>
                </a:cubicBezTo>
                <a:cubicBezTo>
                  <a:pt x="1528749" y="868034"/>
                  <a:pt x="1553964" y="944837"/>
                  <a:pt x="1604391" y="1009199"/>
                </a:cubicBezTo>
                <a:cubicBezTo>
                  <a:pt x="1671076" y="1094131"/>
                  <a:pt x="1766789" y="1136596"/>
                  <a:pt x="1891532" y="1136596"/>
                </a:cubicBezTo>
                <a:cubicBezTo>
                  <a:pt x="1968169" y="1136596"/>
                  <a:pt x="2034522" y="1118349"/>
                  <a:pt x="2090590" y="1081855"/>
                </a:cubicBezTo>
                <a:cubicBezTo>
                  <a:pt x="2148648" y="1043703"/>
                  <a:pt x="2190284" y="989294"/>
                  <a:pt x="2215498" y="918628"/>
                </a:cubicBezTo>
                <a:cubicBezTo>
                  <a:pt x="2232086" y="872181"/>
                  <a:pt x="2240381" y="812132"/>
                  <a:pt x="2240381" y="738481"/>
                </a:cubicBezTo>
                <a:lnTo>
                  <a:pt x="1890039" y="738481"/>
                </a:lnTo>
                <a:lnTo>
                  <a:pt x="1890039" y="872845"/>
                </a:lnTo>
                <a:lnTo>
                  <a:pt x="2035351" y="872845"/>
                </a:lnTo>
                <a:cubicBezTo>
                  <a:pt x="2030027" y="906539"/>
                  <a:pt x="2018714" y="931976"/>
                  <a:pt x="2001410" y="949155"/>
                </a:cubicBezTo>
                <a:cubicBezTo>
                  <a:pt x="1975118" y="975251"/>
                  <a:pt x="1939508" y="988298"/>
                  <a:pt x="1894580" y="988298"/>
                </a:cubicBezTo>
                <a:cubicBezTo>
                  <a:pt x="1843997" y="988298"/>
                  <a:pt x="1803563" y="972247"/>
                  <a:pt x="1773279" y="940143"/>
                </a:cubicBezTo>
                <a:cubicBezTo>
                  <a:pt x="1732348" y="897113"/>
                  <a:pt x="1711882" y="843328"/>
                  <a:pt x="1711882" y="778790"/>
                </a:cubicBezTo>
                <a:cubicBezTo>
                  <a:pt x="1711882" y="747677"/>
                  <a:pt x="1717541" y="717559"/>
                  <a:pt x="1728857" y="688437"/>
                </a:cubicBezTo>
                <a:cubicBezTo>
                  <a:pt x="1759141" y="609332"/>
                  <a:pt x="1812718" y="569780"/>
                  <a:pt x="1889588" y="569780"/>
                </a:cubicBezTo>
                <a:cubicBezTo>
                  <a:pt x="1927191" y="569780"/>
                  <a:pt x="1959636" y="581005"/>
                  <a:pt x="1986924" y="603456"/>
                </a:cubicBezTo>
                <a:cubicBezTo>
                  <a:pt x="2005897" y="619308"/>
                  <a:pt x="2022537" y="643084"/>
                  <a:pt x="2036844" y="674783"/>
                </a:cubicBezTo>
                <a:lnTo>
                  <a:pt x="2204053" y="605610"/>
                </a:lnTo>
                <a:cubicBezTo>
                  <a:pt x="2175853" y="548547"/>
                  <a:pt x="2141847" y="505418"/>
                  <a:pt x="2102035" y="476223"/>
                </a:cubicBezTo>
                <a:cubicBezTo>
                  <a:pt x="2046299" y="435084"/>
                  <a:pt x="1978288" y="414515"/>
                  <a:pt x="1898002" y="414515"/>
                </a:cubicBezTo>
                <a:close/>
                <a:moveTo>
                  <a:pt x="10823005" y="0"/>
                </a:moveTo>
                <a:lnTo>
                  <a:pt x="12192000" y="0"/>
                </a:lnTo>
                <a:lnTo>
                  <a:pt x="12192000" y="3635562"/>
                </a:lnTo>
                <a:close/>
                <a:moveTo>
                  <a:pt x="0" y="0"/>
                </a:moveTo>
                <a:lnTo>
                  <a:pt x="7438193" y="0"/>
                </a:lnTo>
                <a:lnTo>
                  <a:pt x="48005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1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B0E097-B56C-4762-B304-B937DEA520C9}"/>
              </a:ext>
            </a:extLst>
          </p:cNvPr>
          <p:cNvSpPr txBox="1"/>
          <p:nvPr/>
        </p:nvSpPr>
        <p:spPr>
          <a:xfrm>
            <a:off x="774700" y="1943100"/>
            <a:ext cx="4318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Business Context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Business Question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Project Pipeline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Data Description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Data Preprocessing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Object Detection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Recommendation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Tw Cen MT" panose="020B0602020104020603" pitchFamily="34" charset="0"/>
              </a:rPr>
              <a:t>Future Application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85627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6C13DE76-3C4F-4E66-A7FB-D9126EA151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2" r="24008"/>
          <a:stretch/>
        </p:blipFill>
        <p:spPr>
          <a:xfrm>
            <a:off x="65334" y="139970"/>
            <a:ext cx="6095980" cy="685799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1DA49-B915-4C95-9766-F037AE90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19" y="642927"/>
            <a:ext cx="4846320" cy="1435947"/>
          </a:xfrm>
        </p:spPr>
        <p:txBody>
          <a:bodyPr anchor="t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3200" b="1" dirty="0">
                <a:solidFill>
                  <a:srgbClr val="0CDED9"/>
                </a:solidFill>
                <a:latin typeface="Tw Cen MT" panose="020B0602020104020603" pitchFamily="34" charset="0"/>
              </a:rPr>
              <a:t>Mercedes Formula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DF796-9AA2-44D9-8611-0123466422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19" y="2078875"/>
            <a:ext cx="4942206" cy="37988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spc="0" dirty="0">
                <a:solidFill>
                  <a:schemeClr val="bg1"/>
                </a:solidFill>
                <a:latin typeface="Tw Cen MT" panose="020B0602020104020603" pitchFamily="34" charset="0"/>
              </a:rPr>
              <a:t>Increase brand’s popularity and sales</a:t>
            </a:r>
          </a:p>
          <a:p>
            <a:pPr>
              <a:lnSpc>
                <a:spcPct val="100000"/>
              </a:lnSpc>
            </a:pPr>
            <a:endParaRPr lang="en-US" sz="1600" spc="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600" spc="0" dirty="0">
                <a:solidFill>
                  <a:schemeClr val="bg1"/>
                </a:solidFill>
                <a:latin typeface="Tw Cen MT" panose="020B0602020104020603" pitchFamily="34" charset="0"/>
              </a:rPr>
              <a:t>Estimated to spend in excess of $400 million a season</a:t>
            </a:r>
          </a:p>
          <a:p>
            <a:pPr>
              <a:lnSpc>
                <a:spcPct val="100000"/>
              </a:lnSpc>
            </a:pPr>
            <a:endParaRPr lang="en-US" sz="1600" spc="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600" spc="0" dirty="0">
                <a:solidFill>
                  <a:schemeClr val="bg1"/>
                </a:solidFill>
                <a:latin typeface="Tw Cen MT" panose="020B0602020104020603" pitchFamily="34" charset="0"/>
              </a:rPr>
              <a:t>Employed between 800-1000 staff </a:t>
            </a:r>
          </a:p>
          <a:p>
            <a:pPr>
              <a:lnSpc>
                <a:spcPct val="100000"/>
              </a:lnSpc>
            </a:pPr>
            <a:endParaRPr lang="en-US" sz="1600" spc="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600" spc="0" dirty="0">
                <a:solidFill>
                  <a:schemeClr val="bg1"/>
                </a:solidFill>
                <a:latin typeface="Tw Cen MT" panose="020B0602020104020603" pitchFamily="34" charset="0"/>
              </a:rPr>
              <a:t>Engineers monitored car’s performance and durability. Driver focus on Attack or Defense their position.</a:t>
            </a:r>
          </a:p>
          <a:p>
            <a:pPr>
              <a:lnSpc>
                <a:spcPct val="100000"/>
              </a:lnSpc>
            </a:pPr>
            <a:endParaRPr lang="en-US" sz="1600" spc="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600" spc="0" dirty="0">
                <a:solidFill>
                  <a:schemeClr val="bg1"/>
                </a:solidFill>
                <a:latin typeface="Tw Cen MT" panose="020B0602020104020603" pitchFamily="34" charset="0"/>
              </a:rPr>
              <a:t>Engineers also notify driver on key strategy like rival racing position</a:t>
            </a:r>
          </a:p>
        </p:txBody>
      </p:sp>
      <p:pic>
        <p:nvPicPr>
          <p:cNvPr id="5" name="Graphic 4" descr="Badge Tick">
            <a:extLst>
              <a:ext uri="{FF2B5EF4-FFF2-40B4-BE49-F238E27FC236}">
                <a16:creationId xmlns:a16="http://schemas.microsoft.com/office/drawing/2014/main" id="{BCDB940D-AD68-479E-B897-F4A27B2D3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6392" y="2078874"/>
            <a:ext cx="362427" cy="362427"/>
          </a:xfrm>
          <a:prstGeom prst="rect">
            <a:avLst/>
          </a:prstGeom>
        </p:spPr>
      </p:pic>
      <p:pic>
        <p:nvPicPr>
          <p:cNvPr id="8" name="Graphic 7" descr="Badge Tick">
            <a:extLst>
              <a:ext uri="{FF2B5EF4-FFF2-40B4-BE49-F238E27FC236}">
                <a16:creationId xmlns:a16="http://schemas.microsoft.com/office/drawing/2014/main" id="{B053434D-79DA-4DC8-9F60-45688363D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6392" y="2840874"/>
            <a:ext cx="362427" cy="362427"/>
          </a:xfrm>
          <a:prstGeom prst="rect">
            <a:avLst/>
          </a:prstGeom>
        </p:spPr>
      </p:pic>
      <p:pic>
        <p:nvPicPr>
          <p:cNvPr id="9" name="Graphic 8" descr="Badge Tick">
            <a:extLst>
              <a:ext uri="{FF2B5EF4-FFF2-40B4-BE49-F238E27FC236}">
                <a16:creationId xmlns:a16="http://schemas.microsoft.com/office/drawing/2014/main" id="{DBA26D7A-7F3C-417C-BF4C-AF2284B79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6392" y="3568965"/>
            <a:ext cx="362427" cy="362427"/>
          </a:xfrm>
          <a:prstGeom prst="rect">
            <a:avLst/>
          </a:prstGeom>
        </p:spPr>
      </p:pic>
      <p:pic>
        <p:nvPicPr>
          <p:cNvPr id="10" name="Graphic 9" descr="Badge Tick">
            <a:extLst>
              <a:ext uri="{FF2B5EF4-FFF2-40B4-BE49-F238E27FC236}">
                <a16:creationId xmlns:a16="http://schemas.microsoft.com/office/drawing/2014/main" id="{D339756D-21CF-4823-B677-375B3F1D7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6392" y="4297056"/>
            <a:ext cx="362427" cy="362427"/>
          </a:xfrm>
          <a:prstGeom prst="rect">
            <a:avLst/>
          </a:prstGeom>
        </p:spPr>
      </p:pic>
      <p:pic>
        <p:nvPicPr>
          <p:cNvPr id="11" name="Graphic 10" descr="Badge Tick">
            <a:extLst>
              <a:ext uri="{FF2B5EF4-FFF2-40B4-BE49-F238E27FC236}">
                <a16:creationId xmlns:a16="http://schemas.microsoft.com/office/drawing/2014/main" id="{F35059C7-2E65-418B-8D2E-82C81C486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6392" y="5284984"/>
            <a:ext cx="362427" cy="36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04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indoor, person, table, sitting&#10;&#10;Description automatically generated">
            <a:extLst>
              <a:ext uri="{FF2B5EF4-FFF2-40B4-BE49-F238E27FC236}">
                <a16:creationId xmlns:a16="http://schemas.microsoft.com/office/drawing/2014/main" id="{C341C7E8-0F1E-40DD-AE81-65573F74C3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5" r="16915"/>
          <a:stretch>
            <a:fillRect/>
          </a:stretch>
        </p:blipFill>
        <p:spPr>
          <a:xfrm>
            <a:off x="0" y="0"/>
            <a:ext cx="6096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31B3D5-05C7-43A1-8C79-835DDE85A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19" y="642927"/>
            <a:ext cx="4933791" cy="908952"/>
          </a:xfrm>
        </p:spPr>
        <p:txBody>
          <a:bodyPr anchor="t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3200" b="1" dirty="0">
                <a:solidFill>
                  <a:srgbClr val="0CDED9"/>
                </a:solidFill>
                <a:latin typeface="Tw Cen MT" panose="020B0602020104020603" pitchFamily="34" charset="0"/>
              </a:rPr>
              <a:t>Business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06230-4AE5-4035-B4D8-6F4D07551D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18" y="1551879"/>
            <a:ext cx="4658582" cy="1161474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spc="0" dirty="0">
                <a:solidFill>
                  <a:schemeClr val="bg1"/>
                </a:solidFill>
                <a:latin typeface="Tw Cen MT" panose="020B0602020104020603" pitchFamily="34" charset="0"/>
              </a:rPr>
              <a:t>How can we reduce miscommunication between engineer and driver? Especially, when it come to rival’s position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BD93BC5-44CC-4EE2-B3BA-14072AC3EB97}"/>
              </a:ext>
            </a:extLst>
          </p:cNvPr>
          <p:cNvSpPr txBox="1">
            <a:spLocks/>
          </p:cNvSpPr>
          <p:nvPr/>
        </p:nvSpPr>
        <p:spPr>
          <a:xfrm>
            <a:off x="7068818" y="3560675"/>
            <a:ext cx="4793997" cy="686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sz="3200" b="1" dirty="0">
                <a:solidFill>
                  <a:srgbClr val="0CDED9"/>
                </a:solidFill>
                <a:latin typeface="Tw Cen MT" panose="020B0602020104020603" pitchFamily="34" charset="0"/>
              </a:rPr>
              <a:t>Data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79CB97-F066-437C-87C6-AA90EB8FC118}"/>
              </a:ext>
            </a:extLst>
          </p:cNvPr>
          <p:cNvSpPr txBox="1"/>
          <p:nvPr/>
        </p:nvSpPr>
        <p:spPr>
          <a:xfrm>
            <a:off x="7068818" y="4500978"/>
            <a:ext cx="4170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pc="0" dirty="0">
                <a:solidFill>
                  <a:schemeClr val="bg1"/>
                </a:solidFill>
                <a:latin typeface="Tw Cen MT" panose="020B0602020104020603" pitchFamily="34" charset="0"/>
              </a:rPr>
              <a:t>How can we use Artificial Intelligence to identify F1 driver on the track?</a:t>
            </a:r>
            <a:endParaRPr lang="en-US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2807CA-2A1D-45CB-9FFA-39B45194814C}"/>
              </a:ext>
            </a:extLst>
          </p:cNvPr>
          <p:cNvSpPr/>
          <p:nvPr/>
        </p:nvSpPr>
        <p:spPr>
          <a:xfrm>
            <a:off x="6933460" y="3173767"/>
            <a:ext cx="4793940" cy="53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adge Tick">
            <a:extLst>
              <a:ext uri="{FF2B5EF4-FFF2-40B4-BE49-F238E27FC236}">
                <a16:creationId xmlns:a16="http://schemas.microsoft.com/office/drawing/2014/main" id="{AC2B1C5B-183D-430B-8B53-2799DD34B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6390" y="1645211"/>
            <a:ext cx="362427" cy="362427"/>
          </a:xfrm>
          <a:prstGeom prst="rect">
            <a:avLst/>
          </a:prstGeom>
        </p:spPr>
      </p:pic>
      <p:pic>
        <p:nvPicPr>
          <p:cNvPr id="10" name="Graphic 9" descr="Badge Tick">
            <a:extLst>
              <a:ext uri="{FF2B5EF4-FFF2-40B4-BE49-F238E27FC236}">
                <a16:creationId xmlns:a16="http://schemas.microsoft.com/office/drawing/2014/main" id="{9868B6C0-F8D3-4FC9-A137-DEC1B12AC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6390" y="4504992"/>
            <a:ext cx="362427" cy="36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7B892-1329-43B6-868F-B570217B2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19" y="642927"/>
            <a:ext cx="4846320" cy="1435947"/>
          </a:xfrm>
        </p:spPr>
        <p:txBody>
          <a:bodyPr anchor="t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3200" b="1" dirty="0">
                <a:solidFill>
                  <a:srgbClr val="0CDED9"/>
                </a:solidFill>
                <a:latin typeface="Tw Cen MT" panose="020B0602020104020603" pitchFamily="34" charset="0"/>
              </a:rPr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07A35-F6CD-4E52-A12F-F752E86B5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71464" y="2180474"/>
            <a:ext cx="4114800" cy="379888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6EDEF5-D124-4C7B-8121-0FE4296961E3}"/>
              </a:ext>
            </a:extLst>
          </p:cNvPr>
          <p:cNvSpPr txBox="1"/>
          <p:nvPr/>
        </p:nvSpPr>
        <p:spPr>
          <a:xfrm>
            <a:off x="7144321" y="1863724"/>
            <a:ext cx="46953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Images were extracted from recorded videos and web images from 2017-2019 season.</a:t>
            </a:r>
          </a:p>
          <a:p>
            <a:endParaRPr lang="en-US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endParaRPr lang="en-US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Images have variety of backgrounds, random objects and lighting conditions.</a:t>
            </a:r>
          </a:p>
          <a:p>
            <a:endParaRPr lang="en-US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endParaRPr lang="en-US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Training: 340 images</a:t>
            </a:r>
          </a:p>
          <a:p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Validation: 60 images</a:t>
            </a:r>
          </a:p>
          <a:p>
            <a:endParaRPr lang="en-US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endParaRPr lang="en-US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Smallest image: 275 x 183 x 3</a:t>
            </a:r>
          </a:p>
          <a:p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Largest image: 3762 x 2508 x 3 </a:t>
            </a:r>
          </a:p>
        </p:txBody>
      </p:sp>
      <p:pic>
        <p:nvPicPr>
          <p:cNvPr id="26" name="Graphic 25" descr="Badge Tick">
            <a:extLst>
              <a:ext uri="{FF2B5EF4-FFF2-40B4-BE49-F238E27FC236}">
                <a16:creationId xmlns:a16="http://schemas.microsoft.com/office/drawing/2014/main" id="{3F685E5C-8A46-44D3-B811-5D8D90647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8400" y="1863724"/>
            <a:ext cx="362427" cy="362427"/>
          </a:xfrm>
          <a:prstGeom prst="rect">
            <a:avLst/>
          </a:prstGeom>
        </p:spPr>
      </p:pic>
      <p:pic>
        <p:nvPicPr>
          <p:cNvPr id="27" name="Graphic 26" descr="Badge Tick">
            <a:extLst>
              <a:ext uri="{FF2B5EF4-FFF2-40B4-BE49-F238E27FC236}">
                <a16:creationId xmlns:a16="http://schemas.microsoft.com/office/drawing/2014/main" id="{9C54A0D3-D08B-4F6B-8C10-78D3441D0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2104" y="2982922"/>
            <a:ext cx="362427" cy="362427"/>
          </a:xfrm>
          <a:prstGeom prst="rect">
            <a:avLst/>
          </a:prstGeom>
        </p:spPr>
      </p:pic>
      <p:pic>
        <p:nvPicPr>
          <p:cNvPr id="28" name="Graphic 27" descr="Badge Tick">
            <a:extLst>
              <a:ext uri="{FF2B5EF4-FFF2-40B4-BE49-F238E27FC236}">
                <a16:creationId xmlns:a16="http://schemas.microsoft.com/office/drawing/2014/main" id="{183B9C22-E87C-4F76-BC22-A6947A72E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2104" y="4079918"/>
            <a:ext cx="362427" cy="362427"/>
          </a:xfrm>
          <a:prstGeom prst="rect">
            <a:avLst/>
          </a:prstGeom>
        </p:spPr>
      </p:pic>
      <p:pic>
        <p:nvPicPr>
          <p:cNvPr id="29" name="Picture Placeholder 4">
            <a:extLst>
              <a:ext uri="{FF2B5EF4-FFF2-40B4-BE49-F238E27FC236}">
                <a16:creationId xmlns:a16="http://schemas.microsoft.com/office/drawing/2014/main" id="{D2EF2108-247D-4055-8F5B-8DE2F6C3B6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/>
        </p:blipFill>
        <p:spPr>
          <a:xfrm>
            <a:off x="0" y="0"/>
            <a:ext cx="6096000" cy="6858000"/>
          </a:xfrm>
        </p:spPr>
      </p:pic>
      <p:pic>
        <p:nvPicPr>
          <p:cNvPr id="30" name="Graphic 29" descr="Badge Tick">
            <a:extLst>
              <a:ext uri="{FF2B5EF4-FFF2-40B4-BE49-F238E27FC236}">
                <a16:creationId xmlns:a16="http://schemas.microsoft.com/office/drawing/2014/main" id="{0D0F5853-E6AB-4186-9668-B0C925698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8399" y="5199116"/>
            <a:ext cx="362427" cy="36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71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view of a city street filled with lots of traffic&#10;&#10;Description automatically generated">
            <a:extLst>
              <a:ext uri="{FF2B5EF4-FFF2-40B4-BE49-F238E27FC236}">
                <a16:creationId xmlns:a16="http://schemas.microsoft.com/office/drawing/2014/main" id="{E24EAEA1-FCF3-46C0-B323-A2794DE864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9" r="23495"/>
          <a:stretch/>
        </p:blipFill>
        <p:spPr>
          <a:xfrm>
            <a:off x="20" y="10"/>
            <a:ext cx="6095980" cy="6857990"/>
          </a:xfrm>
          <a:prstGeom prst="parallelogram">
            <a:avLst/>
          </a:prstGeom>
          <a:noFill/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7B892-1329-43B6-868F-B570217B2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19" y="642927"/>
            <a:ext cx="4846320" cy="1435947"/>
          </a:xfrm>
        </p:spPr>
        <p:txBody>
          <a:bodyPr anchor="t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3200" b="1" dirty="0">
                <a:solidFill>
                  <a:srgbClr val="0CDED9"/>
                </a:solidFill>
                <a:latin typeface="Tw Cen MT" panose="020B0602020104020603" pitchFamily="34" charset="0"/>
              </a:rPr>
              <a:t>Data preprocessing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EE6157-9470-4BD0-A5B9-5F6C365FB0F0}"/>
              </a:ext>
            </a:extLst>
          </p:cNvPr>
          <p:cNvSpPr txBox="1"/>
          <p:nvPr/>
        </p:nvSpPr>
        <p:spPr>
          <a:xfrm>
            <a:off x="7151946" y="2413337"/>
            <a:ext cx="4446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Resize images to 600x900 pixels</a:t>
            </a:r>
          </a:p>
          <a:p>
            <a:endParaRPr lang="en-US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endParaRPr lang="en-US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Label images to their classes</a:t>
            </a:r>
          </a:p>
          <a:p>
            <a:endParaRPr lang="en-US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17" name="Graphic 16" descr="Badge Tick">
            <a:extLst>
              <a:ext uri="{FF2B5EF4-FFF2-40B4-BE49-F238E27FC236}">
                <a16:creationId xmlns:a16="http://schemas.microsoft.com/office/drawing/2014/main" id="{AE62A7B9-7AA2-418E-B34E-25A114E42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9599" y="2413505"/>
            <a:ext cx="362427" cy="362427"/>
          </a:xfrm>
          <a:prstGeom prst="rect">
            <a:avLst/>
          </a:prstGeom>
        </p:spPr>
      </p:pic>
      <p:pic>
        <p:nvPicPr>
          <p:cNvPr id="18" name="Graphic 17" descr="Badge Tick">
            <a:extLst>
              <a:ext uri="{FF2B5EF4-FFF2-40B4-BE49-F238E27FC236}">
                <a16:creationId xmlns:a16="http://schemas.microsoft.com/office/drawing/2014/main" id="{9FC9786F-7509-41A3-A9A9-2B406E056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9598" y="3247785"/>
            <a:ext cx="362427" cy="36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0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05A12-AF6F-4BEB-B27A-7A08E228B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19" y="642927"/>
            <a:ext cx="4846320" cy="1435947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solidFill>
                  <a:srgbClr val="0CDED9"/>
                </a:solidFill>
                <a:latin typeface="Tw Cen MT" panose="020B0602020104020603" pitchFamily="34" charset="0"/>
              </a:rPr>
              <a:t>Modelling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8E82D8-F3EB-43FB-96D4-500EC4471782}"/>
              </a:ext>
            </a:extLst>
          </p:cNvPr>
          <p:cNvGrpSpPr/>
          <p:nvPr/>
        </p:nvGrpSpPr>
        <p:grpSpPr>
          <a:xfrm>
            <a:off x="6558760" y="1882784"/>
            <a:ext cx="4669700" cy="3139321"/>
            <a:chOff x="6604941" y="1864311"/>
            <a:chExt cx="4669700" cy="31393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BE10FA-13D7-4FA0-B82D-0B2911AC0149}"/>
                </a:ext>
              </a:extLst>
            </p:cNvPr>
            <p:cNvSpPr txBox="1"/>
            <p:nvPr/>
          </p:nvSpPr>
          <p:spPr>
            <a:xfrm>
              <a:off x="7068819" y="1864311"/>
              <a:ext cx="4205822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pc="0" dirty="0">
                  <a:solidFill>
                    <a:schemeClr val="bg1"/>
                  </a:solidFill>
                  <a:latin typeface="Tw Cen MT" panose="020B0602020104020603" pitchFamily="34" charset="0"/>
                </a:rPr>
                <a:t>Faster RCNN ResNet101 architecture  </a:t>
              </a:r>
            </a:p>
            <a:p>
              <a:endParaRPr lang="en-US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  <a:p>
              <a:endParaRPr lang="en-US" spc="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Tw Cen MT" panose="020B0602020104020603" pitchFamily="34" charset="0"/>
                </a:rPr>
                <a:t>24</a:t>
              </a:r>
              <a:r>
                <a:rPr lang="en-US" spc="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hours of training </a:t>
              </a:r>
            </a:p>
            <a:p>
              <a:endParaRPr lang="en-US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  <a:p>
              <a:endParaRPr lang="en-US" spc="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Tw Cen MT" panose="020B0602020104020603" pitchFamily="34" charset="0"/>
                </a:rPr>
                <a:t>Total </a:t>
              </a:r>
              <a:r>
                <a:rPr lang="en-US" spc="0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loss score between 0.2 ~ 0.4</a:t>
              </a:r>
            </a:p>
            <a:p>
              <a:endParaRPr lang="en-US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  <a:p>
              <a:endParaRPr lang="en-US" spc="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  <a:p>
              <a:r>
                <a:rPr lang="en-US" spc="0" dirty="0">
                  <a:solidFill>
                    <a:schemeClr val="bg1"/>
                  </a:solidFill>
                  <a:latin typeface="Tw Cen MT" panose="020B0602020104020603" pitchFamily="34" charset="0"/>
                </a:rPr>
                <a:t>Improve result by continue to train the model</a:t>
              </a:r>
            </a:p>
          </p:txBody>
        </p:sp>
        <p:pic>
          <p:nvPicPr>
            <p:cNvPr id="11" name="Graphic 10" descr="Badge Tick">
              <a:extLst>
                <a:ext uri="{FF2B5EF4-FFF2-40B4-BE49-F238E27FC236}">
                  <a16:creationId xmlns:a16="http://schemas.microsoft.com/office/drawing/2014/main" id="{CB878C27-D07E-4278-9C3E-DE9980C93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944" y="1897660"/>
              <a:ext cx="362427" cy="362427"/>
            </a:xfrm>
            <a:prstGeom prst="rect">
              <a:avLst/>
            </a:prstGeom>
          </p:spPr>
        </p:pic>
        <p:pic>
          <p:nvPicPr>
            <p:cNvPr id="12" name="Graphic 11" descr="Badge Tick">
              <a:extLst>
                <a:ext uri="{FF2B5EF4-FFF2-40B4-BE49-F238E27FC236}">
                  <a16:creationId xmlns:a16="http://schemas.microsoft.com/office/drawing/2014/main" id="{9EB7966B-9F41-4496-ABA0-64310DD80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943" y="2707457"/>
              <a:ext cx="362427" cy="362427"/>
            </a:xfrm>
            <a:prstGeom prst="rect">
              <a:avLst/>
            </a:prstGeom>
          </p:spPr>
        </p:pic>
        <p:pic>
          <p:nvPicPr>
            <p:cNvPr id="13" name="Graphic 12" descr="Badge Tick">
              <a:extLst>
                <a:ext uri="{FF2B5EF4-FFF2-40B4-BE49-F238E27FC236}">
                  <a16:creationId xmlns:a16="http://schemas.microsoft.com/office/drawing/2014/main" id="{EBB51A77-347F-49B9-AB44-1C8DBD21C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942" y="3505845"/>
              <a:ext cx="362427" cy="362427"/>
            </a:xfrm>
            <a:prstGeom prst="rect">
              <a:avLst/>
            </a:prstGeom>
          </p:spPr>
        </p:pic>
        <p:pic>
          <p:nvPicPr>
            <p:cNvPr id="14" name="Graphic 13" descr="Badge Tick">
              <a:extLst>
                <a:ext uri="{FF2B5EF4-FFF2-40B4-BE49-F238E27FC236}">
                  <a16:creationId xmlns:a16="http://schemas.microsoft.com/office/drawing/2014/main" id="{C13DEDE7-CFE1-4D24-A88F-8441AC08B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941" y="4315642"/>
              <a:ext cx="362427" cy="362427"/>
            </a:xfrm>
            <a:prstGeom prst="rect">
              <a:avLst/>
            </a:prstGeom>
          </p:spPr>
        </p:pic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A7FD947E-EE97-49DD-917D-390289EEC718}"/>
              </a:ext>
            </a:extLst>
          </p:cNvPr>
          <p:cNvSpPr/>
          <p:nvPr/>
        </p:nvSpPr>
        <p:spPr>
          <a:xfrm>
            <a:off x="1223263" y="4220736"/>
            <a:ext cx="647124" cy="7095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27000" sx="107000" sy="107000" algn="ctr" rotWithShape="0">
              <a:schemeClr val="tx1">
                <a:alpha val="80000"/>
              </a:schemeClr>
            </a:outerShdw>
          </a:effectLst>
          <a:scene3d>
            <a:camera prst="isometricOffAxis2Top"/>
            <a:lightRig rig="flat" dir="t"/>
          </a:scene3d>
          <a:sp3d extrusionH="254000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5C06FCF-2907-4A02-902C-A4B9878760C0}"/>
              </a:ext>
            </a:extLst>
          </p:cNvPr>
          <p:cNvGrpSpPr/>
          <p:nvPr/>
        </p:nvGrpSpPr>
        <p:grpSpPr>
          <a:xfrm>
            <a:off x="1373725" y="2375115"/>
            <a:ext cx="346199" cy="2235778"/>
            <a:chOff x="1373725" y="2375115"/>
            <a:chExt cx="346199" cy="223577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CEEAA26-8B05-4D46-BF43-7C94A8C95EE9}"/>
                </a:ext>
              </a:extLst>
            </p:cNvPr>
            <p:cNvSpPr/>
            <p:nvPr/>
          </p:nvSpPr>
          <p:spPr>
            <a:xfrm>
              <a:off x="1396866" y="2425726"/>
              <a:ext cx="323058" cy="172268"/>
            </a:xfrm>
            <a:prstGeom prst="ellipse">
              <a:avLst/>
            </a:prstGeom>
            <a:solidFill>
              <a:srgbClr val="0066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">
              <a:extLst>
                <a:ext uri="{FF2B5EF4-FFF2-40B4-BE49-F238E27FC236}">
                  <a16:creationId xmlns:a16="http://schemas.microsoft.com/office/drawing/2014/main" id="{B18CC1F2-D05D-4F92-B2F1-9C216C4DA8CF}"/>
                </a:ext>
              </a:extLst>
            </p:cNvPr>
            <p:cNvSpPr/>
            <p:nvPr/>
          </p:nvSpPr>
          <p:spPr>
            <a:xfrm>
              <a:off x="1373725" y="2375115"/>
              <a:ext cx="346199" cy="2235778"/>
            </a:xfrm>
            <a:custGeom>
              <a:avLst/>
              <a:gdLst>
                <a:gd name="connsiteX0" fmla="*/ 0 w 333499"/>
                <a:gd name="connsiteY0" fmla="*/ 0 h 1750132"/>
                <a:gd name="connsiteX1" fmla="*/ 333499 w 333499"/>
                <a:gd name="connsiteY1" fmla="*/ 0 h 1750132"/>
                <a:gd name="connsiteX2" fmla="*/ 333499 w 333499"/>
                <a:gd name="connsiteY2" fmla="*/ 1750132 h 1750132"/>
                <a:gd name="connsiteX3" fmla="*/ 0 w 333499"/>
                <a:gd name="connsiteY3" fmla="*/ 1750132 h 1750132"/>
                <a:gd name="connsiteX4" fmla="*/ 0 w 333499"/>
                <a:gd name="connsiteY4" fmla="*/ 0 h 1750132"/>
                <a:gd name="connsiteX0" fmla="*/ 0 w 333499"/>
                <a:gd name="connsiteY0" fmla="*/ 0 h 1771298"/>
                <a:gd name="connsiteX1" fmla="*/ 333499 w 333499"/>
                <a:gd name="connsiteY1" fmla="*/ 0 h 1771298"/>
                <a:gd name="connsiteX2" fmla="*/ 333499 w 333499"/>
                <a:gd name="connsiteY2" fmla="*/ 1750132 h 1771298"/>
                <a:gd name="connsiteX3" fmla="*/ 0 w 333499"/>
                <a:gd name="connsiteY3" fmla="*/ 1750132 h 1771298"/>
                <a:gd name="connsiteX4" fmla="*/ 0 w 333499"/>
                <a:gd name="connsiteY4" fmla="*/ 0 h 1771298"/>
                <a:gd name="connsiteX0" fmla="*/ 0 w 333499"/>
                <a:gd name="connsiteY0" fmla="*/ 0 h 1785850"/>
                <a:gd name="connsiteX1" fmla="*/ 333499 w 333499"/>
                <a:gd name="connsiteY1" fmla="*/ 0 h 1785850"/>
                <a:gd name="connsiteX2" fmla="*/ 333499 w 333499"/>
                <a:gd name="connsiteY2" fmla="*/ 1750132 h 1785850"/>
                <a:gd name="connsiteX3" fmla="*/ 0 w 333499"/>
                <a:gd name="connsiteY3" fmla="*/ 1750132 h 1785850"/>
                <a:gd name="connsiteX4" fmla="*/ 0 w 333499"/>
                <a:gd name="connsiteY4" fmla="*/ 0 h 1785850"/>
                <a:gd name="connsiteX0" fmla="*/ 0 w 346199"/>
                <a:gd name="connsiteY0" fmla="*/ 0 h 1896880"/>
                <a:gd name="connsiteX1" fmla="*/ 346199 w 346199"/>
                <a:gd name="connsiteY1" fmla="*/ 111030 h 1896880"/>
                <a:gd name="connsiteX2" fmla="*/ 346199 w 346199"/>
                <a:gd name="connsiteY2" fmla="*/ 1861162 h 1896880"/>
                <a:gd name="connsiteX3" fmla="*/ 12700 w 346199"/>
                <a:gd name="connsiteY3" fmla="*/ 1861162 h 1896880"/>
                <a:gd name="connsiteX4" fmla="*/ 0 w 346199"/>
                <a:gd name="connsiteY4" fmla="*/ 0 h 1896880"/>
                <a:gd name="connsiteX0" fmla="*/ 0 w 346199"/>
                <a:gd name="connsiteY0" fmla="*/ 0 h 1907863"/>
                <a:gd name="connsiteX1" fmla="*/ 346199 w 346199"/>
                <a:gd name="connsiteY1" fmla="*/ 111030 h 1907863"/>
                <a:gd name="connsiteX2" fmla="*/ 346199 w 346199"/>
                <a:gd name="connsiteY2" fmla="*/ 1861162 h 1907863"/>
                <a:gd name="connsiteX3" fmla="*/ 12700 w 346199"/>
                <a:gd name="connsiteY3" fmla="*/ 1861162 h 1907863"/>
                <a:gd name="connsiteX4" fmla="*/ 0 w 346199"/>
                <a:gd name="connsiteY4" fmla="*/ 0 h 1907863"/>
                <a:gd name="connsiteX0" fmla="*/ 0 w 346199"/>
                <a:gd name="connsiteY0" fmla="*/ 0 h 1914285"/>
                <a:gd name="connsiteX1" fmla="*/ 346199 w 346199"/>
                <a:gd name="connsiteY1" fmla="*/ 111030 h 1914285"/>
                <a:gd name="connsiteX2" fmla="*/ 346199 w 346199"/>
                <a:gd name="connsiteY2" fmla="*/ 1861162 h 1914285"/>
                <a:gd name="connsiteX3" fmla="*/ 12700 w 346199"/>
                <a:gd name="connsiteY3" fmla="*/ 1861162 h 1914285"/>
                <a:gd name="connsiteX4" fmla="*/ 0 w 346199"/>
                <a:gd name="connsiteY4" fmla="*/ 0 h 1914285"/>
                <a:gd name="connsiteX0" fmla="*/ 0 w 346199"/>
                <a:gd name="connsiteY0" fmla="*/ 0 h 1932790"/>
                <a:gd name="connsiteX1" fmla="*/ 346199 w 346199"/>
                <a:gd name="connsiteY1" fmla="*/ 129535 h 1932790"/>
                <a:gd name="connsiteX2" fmla="*/ 346199 w 346199"/>
                <a:gd name="connsiteY2" fmla="*/ 1879667 h 1932790"/>
                <a:gd name="connsiteX3" fmla="*/ 12700 w 346199"/>
                <a:gd name="connsiteY3" fmla="*/ 1879667 h 1932790"/>
                <a:gd name="connsiteX4" fmla="*/ 0 w 346199"/>
                <a:gd name="connsiteY4" fmla="*/ 0 h 193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199" h="1932790">
                  <a:moveTo>
                    <a:pt x="0" y="0"/>
                  </a:moveTo>
                  <a:lnTo>
                    <a:pt x="346199" y="129535"/>
                  </a:lnTo>
                  <a:lnTo>
                    <a:pt x="346199" y="1879667"/>
                  </a:lnTo>
                  <a:cubicBezTo>
                    <a:pt x="243764" y="1945797"/>
                    <a:pt x="125454" y="1955050"/>
                    <a:pt x="12700" y="1879667"/>
                  </a:cubicBezTo>
                  <a:cubicBezTo>
                    <a:pt x="8467" y="1259280"/>
                    <a:pt x="4233" y="620387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FE2FF"/>
                </a:gs>
                <a:gs pos="100000">
                  <a:srgbClr val="79DCFF"/>
                </a:gs>
                <a:gs pos="31000">
                  <a:srgbClr val="0091C4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C186DA9E-BD50-4C44-9FF7-BE771316F426}"/>
              </a:ext>
            </a:extLst>
          </p:cNvPr>
          <p:cNvSpPr/>
          <p:nvPr/>
        </p:nvSpPr>
        <p:spPr>
          <a:xfrm>
            <a:off x="4352781" y="4207745"/>
            <a:ext cx="647124" cy="7095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27000" sx="107000" sy="107000" algn="ctr" rotWithShape="0">
              <a:schemeClr val="tx1">
                <a:alpha val="80000"/>
              </a:schemeClr>
            </a:outerShdw>
          </a:effectLst>
          <a:scene3d>
            <a:camera prst="isometricOffAxis2Top"/>
            <a:lightRig rig="flat" dir="t"/>
          </a:scene3d>
          <a:sp3d extrusionH="254000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25265C-8BE6-4CE2-9A50-B1C7E827DA3B}"/>
              </a:ext>
            </a:extLst>
          </p:cNvPr>
          <p:cNvGrpSpPr/>
          <p:nvPr/>
        </p:nvGrpSpPr>
        <p:grpSpPr>
          <a:xfrm>
            <a:off x="4503243" y="3886745"/>
            <a:ext cx="346199" cy="711156"/>
            <a:chOff x="2912772" y="3619397"/>
            <a:chExt cx="346199" cy="99149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E21F209-2834-44E2-8D2E-0C723C2F704F}"/>
                </a:ext>
              </a:extLst>
            </p:cNvPr>
            <p:cNvSpPr/>
            <p:nvPr/>
          </p:nvSpPr>
          <p:spPr>
            <a:xfrm>
              <a:off x="2935913" y="3619397"/>
              <a:ext cx="323058" cy="172268"/>
            </a:xfrm>
            <a:prstGeom prst="ellipse">
              <a:avLst/>
            </a:prstGeom>
            <a:solidFill>
              <a:srgbClr val="C800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">
              <a:extLst>
                <a:ext uri="{FF2B5EF4-FFF2-40B4-BE49-F238E27FC236}">
                  <a16:creationId xmlns:a16="http://schemas.microsoft.com/office/drawing/2014/main" id="{136796D8-2C55-4D4F-BE39-52D983AB1930}"/>
                </a:ext>
              </a:extLst>
            </p:cNvPr>
            <p:cNvSpPr/>
            <p:nvPr/>
          </p:nvSpPr>
          <p:spPr>
            <a:xfrm>
              <a:off x="2912772" y="3657600"/>
              <a:ext cx="346199" cy="953292"/>
            </a:xfrm>
            <a:custGeom>
              <a:avLst/>
              <a:gdLst>
                <a:gd name="connsiteX0" fmla="*/ 0 w 333499"/>
                <a:gd name="connsiteY0" fmla="*/ 0 h 1750132"/>
                <a:gd name="connsiteX1" fmla="*/ 333499 w 333499"/>
                <a:gd name="connsiteY1" fmla="*/ 0 h 1750132"/>
                <a:gd name="connsiteX2" fmla="*/ 333499 w 333499"/>
                <a:gd name="connsiteY2" fmla="*/ 1750132 h 1750132"/>
                <a:gd name="connsiteX3" fmla="*/ 0 w 333499"/>
                <a:gd name="connsiteY3" fmla="*/ 1750132 h 1750132"/>
                <a:gd name="connsiteX4" fmla="*/ 0 w 333499"/>
                <a:gd name="connsiteY4" fmla="*/ 0 h 1750132"/>
                <a:gd name="connsiteX0" fmla="*/ 0 w 333499"/>
                <a:gd name="connsiteY0" fmla="*/ 0 h 1771298"/>
                <a:gd name="connsiteX1" fmla="*/ 333499 w 333499"/>
                <a:gd name="connsiteY1" fmla="*/ 0 h 1771298"/>
                <a:gd name="connsiteX2" fmla="*/ 333499 w 333499"/>
                <a:gd name="connsiteY2" fmla="*/ 1750132 h 1771298"/>
                <a:gd name="connsiteX3" fmla="*/ 0 w 333499"/>
                <a:gd name="connsiteY3" fmla="*/ 1750132 h 1771298"/>
                <a:gd name="connsiteX4" fmla="*/ 0 w 333499"/>
                <a:gd name="connsiteY4" fmla="*/ 0 h 1771298"/>
                <a:gd name="connsiteX0" fmla="*/ 0 w 333499"/>
                <a:gd name="connsiteY0" fmla="*/ 0 h 1785850"/>
                <a:gd name="connsiteX1" fmla="*/ 333499 w 333499"/>
                <a:gd name="connsiteY1" fmla="*/ 0 h 1785850"/>
                <a:gd name="connsiteX2" fmla="*/ 333499 w 333499"/>
                <a:gd name="connsiteY2" fmla="*/ 1750132 h 1785850"/>
                <a:gd name="connsiteX3" fmla="*/ 0 w 333499"/>
                <a:gd name="connsiteY3" fmla="*/ 1750132 h 1785850"/>
                <a:gd name="connsiteX4" fmla="*/ 0 w 333499"/>
                <a:gd name="connsiteY4" fmla="*/ 0 h 1785850"/>
                <a:gd name="connsiteX0" fmla="*/ 0 w 346199"/>
                <a:gd name="connsiteY0" fmla="*/ 0 h 1896880"/>
                <a:gd name="connsiteX1" fmla="*/ 346199 w 346199"/>
                <a:gd name="connsiteY1" fmla="*/ 111030 h 1896880"/>
                <a:gd name="connsiteX2" fmla="*/ 346199 w 346199"/>
                <a:gd name="connsiteY2" fmla="*/ 1861162 h 1896880"/>
                <a:gd name="connsiteX3" fmla="*/ 12700 w 346199"/>
                <a:gd name="connsiteY3" fmla="*/ 1861162 h 1896880"/>
                <a:gd name="connsiteX4" fmla="*/ 0 w 346199"/>
                <a:gd name="connsiteY4" fmla="*/ 0 h 1896880"/>
                <a:gd name="connsiteX0" fmla="*/ 0 w 346199"/>
                <a:gd name="connsiteY0" fmla="*/ 0 h 1907863"/>
                <a:gd name="connsiteX1" fmla="*/ 346199 w 346199"/>
                <a:gd name="connsiteY1" fmla="*/ 111030 h 1907863"/>
                <a:gd name="connsiteX2" fmla="*/ 346199 w 346199"/>
                <a:gd name="connsiteY2" fmla="*/ 1861162 h 1907863"/>
                <a:gd name="connsiteX3" fmla="*/ 12700 w 346199"/>
                <a:gd name="connsiteY3" fmla="*/ 1861162 h 1907863"/>
                <a:gd name="connsiteX4" fmla="*/ 0 w 346199"/>
                <a:gd name="connsiteY4" fmla="*/ 0 h 1907863"/>
                <a:gd name="connsiteX0" fmla="*/ 0 w 346199"/>
                <a:gd name="connsiteY0" fmla="*/ 0 h 1914285"/>
                <a:gd name="connsiteX1" fmla="*/ 346199 w 346199"/>
                <a:gd name="connsiteY1" fmla="*/ 111030 h 1914285"/>
                <a:gd name="connsiteX2" fmla="*/ 346199 w 346199"/>
                <a:gd name="connsiteY2" fmla="*/ 1861162 h 1914285"/>
                <a:gd name="connsiteX3" fmla="*/ 12700 w 346199"/>
                <a:gd name="connsiteY3" fmla="*/ 1861162 h 1914285"/>
                <a:gd name="connsiteX4" fmla="*/ 0 w 346199"/>
                <a:gd name="connsiteY4" fmla="*/ 0 h 1914285"/>
                <a:gd name="connsiteX0" fmla="*/ 0 w 346199"/>
                <a:gd name="connsiteY0" fmla="*/ 0 h 1932790"/>
                <a:gd name="connsiteX1" fmla="*/ 346199 w 346199"/>
                <a:gd name="connsiteY1" fmla="*/ 129535 h 1932790"/>
                <a:gd name="connsiteX2" fmla="*/ 346199 w 346199"/>
                <a:gd name="connsiteY2" fmla="*/ 1879667 h 1932790"/>
                <a:gd name="connsiteX3" fmla="*/ 12700 w 346199"/>
                <a:gd name="connsiteY3" fmla="*/ 1879667 h 1932790"/>
                <a:gd name="connsiteX4" fmla="*/ 0 w 346199"/>
                <a:gd name="connsiteY4" fmla="*/ 0 h 193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199" h="1932790">
                  <a:moveTo>
                    <a:pt x="0" y="0"/>
                  </a:moveTo>
                  <a:lnTo>
                    <a:pt x="346199" y="129535"/>
                  </a:lnTo>
                  <a:lnTo>
                    <a:pt x="346199" y="1879667"/>
                  </a:lnTo>
                  <a:cubicBezTo>
                    <a:pt x="243764" y="1945797"/>
                    <a:pt x="125454" y="1955050"/>
                    <a:pt x="12700" y="1879667"/>
                  </a:cubicBezTo>
                  <a:cubicBezTo>
                    <a:pt x="8467" y="1259280"/>
                    <a:pt x="4233" y="620387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DDFF"/>
                </a:gs>
                <a:gs pos="100000">
                  <a:srgbClr val="FF9BFF"/>
                </a:gs>
                <a:gs pos="31000">
                  <a:srgbClr val="C800C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D2B1F934-4362-47D5-B068-98AB882C89D8}"/>
              </a:ext>
            </a:extLst>
          </p:cNvPr>
          <p:cNvSpPr/>
          <p:nvPr/>
        </p:nvSpPr>
        <p:spPr>
          <a:xfrm>
            <a:off x="2780684" y="4207745"/>
            <a:ext cx="647124" cy="7095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27000" sx="107000" sy="107000" algn="ctr" rotWithShape="0">
              <a:schemeClr val="tx1">
                <a:alpha val="80000"/>
              </a:schemeClr>
            </a:outerShdw>
          </a:effectLst>
          <a:scene3d>
            <a:camera prst="isometricOffAxis2Top"/>
            <a:lightRig rig="flat" dir="t"/>
          </a:scene3d>
          <a:sp3d extrusionH="254000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9A2C68-4FE8-40E0-99F0-D87268D7CF70}"/>
              </a:ext>
            </a:extLst>
          </p:cNvPr>
          <p:cNvGrpSpPr/>
          <p:nvPr/>
        </p:nvGrpSpPr>
        <p:grpSpPr>
          <a:xfrm>
            <a:off x="2931146" y="2974975"/>
            <a:ext cx="346199" cy="1622926"/>
            <a:chOff x="4371869" y="2621177"/>
            <a:chExt cx="346199" cy="198971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BE816F9-CD05-4651-9637-23E0B96D7440}"/>
                </a:ext>
              </a:extLst>
            </p:cNvPr>
            <p:cNvSpPr/>
            <p:nvPr/>
          </p:nvSpPr>
          <p:spPr>
            <a:xfrm>
              <a:off x="4395010" y="2670242"/>
              <a:ext cx="323058" cy="172268"/>
            </a:xfrm>
            <a:prstGeom prst="ellipse">
              <a:avLst/>
            </a:prstGeom>
            <a:gradFill>
              <a:gsLst>
                <a:gs pos="0">
                  <a:srgbClr val="FF9900">
                    <a:alpha val="49020"/>
                  </a:srgbClr>
                </a:gs>
                <a:gs pos="100000">
                  <a:srgbClr val="FF9900"/>
                </a:gs>
                <a:gs pos="31000">
                  <a:srgbClr val="FF990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">
              <a:extLst>
                <a:ext uri="{FF2B5EF4-FFF2-40B4-BE49-F238E27FC236}">
                  <a16:creationId xmlns:a16="http://schemas.microsoft.com/office/drawing/2014/main" id="{CC4871AB-A2D8-451E-8DDE-CFCAC3B1A743}"/>
                </a:ext>
              </a:extLst>
            </p:cNvPr>
            <p:cNvSpPr/>
            <p:nvPr/>
          </p:nvSpPr>
          <p:spPr>
            <a:xfrm>
              <a:off x="4371869" y="2621177"/>
              <a:ext cx="346199" cy="1989715"/>
            </a:xfrm>
            <a:custGeom>
              <a:avLst/>
              <a:gdLst>
                <a:gd name="connsiteX0" fmla="*/ 0 w 333499"/>
                <a:gd name="connsiteY0" fmla="*/ 0 h 1750132"/>
                <a:gd name="connsiteX1" fmla="*/ 333499 w 333499"/>
                <a:gd name="connsiteY1" fmla="*/ 0 h 1750132"/>
                <a:gd name="connsiteX2" fmla="*/ 333499 w 333499"/>
                <a:gd name="connsiteY2" fmla="*/ 1750132 h 1750132"/>
                <a:gd name="connsiteX3" fmla="*/ 0 w 333499"/>
                <a:gd name="connsiteY3" fmla="*/ 1750132 h 1750132"/>
                <a:gd name="connsiteX4" fmla="*/ 0 w 333499"/>
                <a:gd name="connsiteY4" fmla="*/ 0 h 1750132"/>
                <a:gd name="connsiteX0" fmla="*/ 0 w 333499"/>
                <a:gd name="connsiteY0" fmla="*/ 0 h 1771298"/>
                <a:gd name="connsiteX1" fmla="*/ 333499 w 333499"/>
                <a:gd name="connsiteY1" fmla="*/ 0 h 1771298"/>
                <a:gd name="connsiteX2" fmla="*/ 333499 w 333499"/>
                <a:gd name="connsiteY2" fmla="*/ 1750132 h 1771298"/>
                <a:gd name="connsiteX3" fmla="*/ 0 w 333499"/>
                <a:gd name="connsiteY3" fmla="*/ 1750132 h 1771298"/>
                <a:gd name="connsiteX4" fmla="*/ 0 w 333499"/>
                <a:gd name="connsiteY4" fmla="*/ 0 h 1771298"/>
                <a:gd name="connsiteX0" fmla="*/ 0 w 333499"/>
                <a:gd name="connsiteY0" fmla="*/ 0 h 1785850"/>
                <a:gd name="connsiteX1" fmla="*/ 333499 w 333499"/>
                <a:gd name="connsiteY1" fmla="*/ 0 h 1785850"/>
                <a:gd name="connsiteX2" fmla="*/ 333499 w 333499"/>
                <a:gd name="connsiteY2" fmla="*/ 1750132 h 1785850"/>
                <a:gd name="connsiteX3" fmla="*/ 0 w 333499"/>
                <a:gd name="connsiteY3" fmla="*/ 1750132 h 1785850"/>
                <a:gd name="connsiteX4" fmla="*/ 0 w 333499"/>
                <a:gd name="connsiteY4" fmla="*/ 0 h 1785850"/>
                <a:gd name="connsiteX0" fmla="*/ 0 w 346199"/>
                <a:gd name="connsiteY0" fmla="*/ 0 h 1896880"/>
                <a:gd name="connsiteX1" fmla="*/ 346199 w 346199"/>
                <a:gd name="connsiteY1" fmla="*/ 111030 h 1896880"/>
                <a:gd name="connsiteX2" fmla="*/ 346199 w 346199"/>
                <a:gd name="connsiteY2" fmla="*/ 1861162 h 1896880"/>
                <a:gd name="connsiteX3" fmla="*/ 12700 w 346199"/>
                <a:gd name="connsiteY3" fmla="*/ 1861162 h 1896880"/>
                <a:gd name="connsiteX4" fmla="*/ 0 w 346199"/>
                <a:gd name="connsiteY4" fmla="*/ 0 h 1896880"/>
                <a:gd name="connsiteX0" fmla="*/ 0 w 346199"/>
                <a:gd name="connsiteY0" fmla="*/ 0 h 1907863"/>
                <a:gd name="connsiteX1" fmla="*/ 346199 w 346199"/>
                <a:gd name="connsiteY1" fmla="*/ 111030 h 1907863"/>
                <a:gd name="connsiteX2" fmla="*/ 346199 w 346199"/>
                <a:gd name="connsiteY2" fmla="*/ 1861162 h 1907863"/>
                <a:gd name="connsiteX3" fmla="*/ 12700 w 346199"/>
                <a:gd name="connsiteY3" fmla="*/ 1861162 h 1907863"/>
                <a:gd name="connsiteX4" fmla="*/ 0 w 346199"/>
                <a:gd name="connsiteY4" fmla="*/ 0 h 1907863"/>
                <a:gd name="connsiteX0" fmla="*/ 0 w 346199"/>
                <a:gd name="connsiteY0" fmla="*/ 0 h 1914285"/>
                <a:gd name="connsiteX1" fmla="*/ 346199 w 346199"/>
                <a:gd name="connsiteY1" fmla="*/ 111030 h 1914285"/>
                <a:gd name="connsiteX2" fmla="*/ 346199 w 346199"/>
                <a:gd name="connsiteY2" fmla="*/ 1861162 h 1914285"/>
                <a:gd name="connsiteX3" fmla="*/ 12700 w 346199"/>
                <a:gd name="connsiteY3" fmla="*/ 1861162 h 1914285"/>
                <a:gd name="connsiteX4" fmla="*/ 0 w 346199"/>
                <a:gd name="connsiteY4" fmla="*/ 0 h 1914285"/>
                <a:gd name="connsiteX0" fmla="*/ 0 w 346199"/>
                <a:gd name="connsiteY0" fmla="*/ 0 h 1932790"/>
                <a:gd name="connsiteX1" fmla="*/ 346199 w 346199"/>
                <a:gd name="connsiteY1" fmla="*/ 129535 h 1932790"/>
                <a:gd name="connsiteX2" fmla="*/ 346199 w 346199"/>
                <a:gd name="connsiteY2" fmla="*/ 1879667 h 1932790"/>
                <a:gd name="connsiteX3" fmla="*/ 12700 w 346199"/>
                <a:gd name="connsiteY3" fmla="*/ 1879667 h 1932790"/>
                <a:gd name="connsiteX4" fmla="*/ 0 w 346199"/>
                <a:gd name="connsiteY4" fmla="*/ 0 h 1932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199" h="1932790">
                  <a:moveTo>
                    <a:pt x="0" y="0"/>
                  </a:moveTo>
                  <a:lnTo>
                    <a:pt x="346199" y="129535"/>
                  </a:lnTo>
                  <a:lnTo>
                    <a:pt x="346199" y="1879667"/>
                  </a:lnTo>
                  <a:cubicBezTo>
                    <a:pt x="243764" y="1945797"/>
                    <a:pt x="125454" y="1955050"/>
                    <a:pt x="12700" y="1879667"/>
                  </a:cubicBezTo>
                  <a:cubicBezTo>
                    <a:pt x="8467" y="1259280"/>
                    <a:pt x="4233" y="620387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EBCD">
                    <a:alpha val="49020"/>
                  </a:srgbClr>
                </a:gs>
                <a:gs pos="100000">
                  <a:srgbClr val="FFC46D"/>
                </a:gs>
                <a:gs pos="31000">
                  <a:srgbClr val="FA950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96E9360-11ED-4130-85AC-BF4D3322BDEB}"/>
              </a:ext>
            </a:extLst>
          </p:cNvPr>
          <p:cNvSpPr txBox="1"/>
          <p:nvPr/>
        </p:nvSpPr>
        <p:spPr>
          <a:xfrm>
            <a:off x="4488552" y="3932514"/>
            <a:ext cx="45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49s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FC23E3-8526-4BDF-BFC9-ADAB5F8D4DB6}"/>
              </a:ext>
            </a:extLst>
          </p:cNvPr>
          <p:cNvSpPr txBox="1"/>
          <p:nvPr/>
        </p:nvSpPr>
        <p:spPr>
          <a:xfrm>
            <a:off x="2888756" y="3932514"/>
            <a:ext cx="49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2.3s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5E9D75-62E4-4057-A183-7F0BE4C4C122}"/>
              </a:ext>
            </a:extLst>
          </p:cNvPr>
          <p:cNvSpPr txBox="1"/>
          <p:nvPr/>
        </p:nvSpPr>
        <p:spPr>
          <a:xfrm>
            <a:off x="1310897" y="3932514"/>
            <a:ext cx="517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0.2s</a:t>
            </a:r>
          </a:p>
        </p:txBody>
      </p:sp>
      <p:pic>
        <p:nvPicPr>
          <p:cNvPr id="51" name="Graphic 50" descr="Gauge">
            <a:extLst>
              <a:ext uri="{FF2B5EF4-FFF2-40B4-BE49-F238E27FC236}">
                <a16:creationId xmlns:a16="http://schemas.microsoft.com/office/drawing/2014/main" id="{67DB1412-F3CF-4EB7-8EAD-401C06560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5128" y="4643118"/>
            <a:ext cx="362427" cy="362427"/>
          </a:xfrm>
          <a:prstGeom prst="rect">
            <a:avLst/>
          </a:prstGeom>
        </p:spPr>
      </p:pic>
      <p:pic>
        <p:nvPicPr>
          <p:cNvPr id="52" name="Graphic 51" descr="Gauge">
            <a:extLst>
              <a:ext uri="{FF2B5EF4-FFF2-40B4-BE49-F238E27FC236}">
                <a16:creationId xmlns:a16="http://schemas.microsoft.com/office/drawing/2014/main" id="{B8A65F8B-FF50-419D-9DD5-3C335E61C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3031" y="4643119"/>
            <a:ext cx="362427" cy="362427"/>
          </a:xfrm>
          <a:prstGeom prst="rect">
            <a:avLst/>
          </a:prstGeom>
        </p:spPr>
      </p:pic>
      <p:pic>
        <p:nvPicPr>
          <p:cNvPr id="53" name="Graphic 52" descr="Gauge">
            <a:extLst>
              <a:ext uri="{FF2B5EF4-FFF2-40B4-BE49-F238E27FC236}">
                <a16:creationId xmlns:a16="http://schemas.microsoft.com/office/drawing/2014/main" id="{09E9DEEC-561A-4E57-A903-4A158FF3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5610" y="4643120"/>
            <a:ext cx="362427" cy="36242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3F37434-F231-4620-BAD1-B8662E0756E8}"/>
              </a:ext>
            </a:extLst>
          </p:cNvPr>
          <p:cNvSpPr txBox="1"/>
          <p:nvPr/>
        </p:nvSpPr>
        <p:spPr>
          <a:xfrm>
            <a:off x="1798167" y="1242812"/>
            <a:ext cx="2758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Real-Time Detection Speed</a:t>
            </a:r>
            <a:endParaRPr lang="en-US" spc="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C5D3B1-3342-48CA-92CF-A84333410829}"/>
              </a:ext>
            </a:extLst>
          </p:cNvPr>
          <p:cNvSpPr txBox="1"/>
          <p:nvPr/>
        </p:nvSpPr>
        <p:spPr>
          <a:xfrm>
            <a:off x="1167003" y="5151359"/>
            <a:ext cx="76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EE"/>
                </a:solidFill>
                <a:latin typeface="Tw Cen MT" panose="020B0602020104020603" pitchFamily="34" charset="0"/>
              </a:rPr>
              <a:t>Faster RCNN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5AD904B-A4D1-4BF3-A806-24238F907A95}"/>
              </a:ext>
            </a:extLst>
          </p:cNvPr>
          <p:cNvSpPr txBox="1"/>
          <p:nvPr/>
        </p:nvSpPr>
        <p:spPr>
          <a:xfrm>
            <a:off x="2732085" y="5141834"/>
            <a:ext cx="76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Tw Cen MT" panose="020B0602020104020603" pitchFamily="34" charset="0"/>
              </a:rPr>
              <a:t>Fast RCNN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B88F5A-5484-472B-B250-44662738E7AF}"/>
              </a:ext>
            </a:extLst>
          </p:cNvPr>
          <p:cNvSpPr txBox="1"/>
          <p:nvPr/>
        </p:nvSpPr>
        <p:spPr>
          <a:xfrm>
            <a:off x="4352781" y="5280333"/>
            <a:ext cx="76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FF"/>
                </a:solidFill>
                <a:latin typeface="Tw Cen MT" panose="020B0602020104020603" pitchFamily="34" charset="0"/>
              </a:rPr>
              <a:t>RCNN</a:t>
            </a:r>
          </a:p>
        </p:txBody>
      </p:sp>
    </p:spTree>
    <p:extLst>
      <p:ext uri="{BB962C8B-B14F-4D97-AF65-F5344CB8AC3E}">
        <p14:creationId xmlns:p14="http://schemas.microsoft.com/office/powerpoint/2010/main" val="299463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54" grpId="0"/>
      <p:bldP spid="55" grpId="0"/>
      <p:bldP spid="56" grpId="0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49252-67F2-40F7-842D-0AF30B5F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747"/>
            <a:ext cx="5162891" cy="2785952"/>
          </a:xfrm>
        </p:spPr>
        <p:txBody>
          <a:bodyPr anchor="ctr">
            <a:normAutofit/>
          </a:bodyPr>
          <a:lstStyle/>
          <a:p>
            <a:r>
              <a:rPr lang="en-US" sz="3200" b="1" dirty="0">
                <a:solidFill>
                  <a:srgbClr val="0CDED9"/>
                </a:solidFill>
                <a:latin typeface="Tw Cen MT" panose="020B0602020104020603" pitchFamily="34" charset="0"/>
              </a:rPr>
              <a:t>Object detection in action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13EAE-CE9E-4F70-8C6F-0B50BB5E0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035" y="819458"/>
            <a:ext cx="5334340" cy="1828800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Extract inference graph (Trained Model)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Turkey 2020 Grand Prix (Wet Race - Unseen Data)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97CD5C07-1A3E-46EF-9946-6DC78F5045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7"/>
          <a:stretch/>
        </p:blipFill>
        <p:spPr>
          <a:xfrm>
            <a:off x="182881" y="3526300"/>
            <a:ext cx="11834494" cy="3157668"/>
          </a:xfrm>
          <a:prstGeom prst="rect">
            <a:avLst/>
          </a:prstGeom>
        </p:spPr>
      </p:pic>
      <p:pic>
        <p:nvPicPr>
          <p:cNvPr id="4" name="Graphic 3" descr="Badge Tick">
            <a:extLst>
              <a:ext uri="{FF2B5EF4-FFF2-40B4-BE49-F238E27FC236}">
                <a16:creationId xmlns:a16="http://schemas.microsoft.com/office/drawing/2014/main" id="{55DC1464-D121-4645-B1EE-8F3E1A190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0608" y="1038056"/>
            <a:ext cx="362427" cy="362427"/>
          </a:xfrm>
          <a:prstGeom prst="rect">
            <a:avLst/>
          </a:prstGeom>
        </p:spPr>
      </p:pic>
      <p:pic>
        <p:nvPicPr>
          <p:cNvPr id="7" name="Graphic 6" descr="Badge Tick">
            <a:extLst>
              <a:ext uri="{FF2B5EF4-FFF2-40B4-BE49-F238E27FC236}">
                <a16:creationId xmlns:a16="http://schemas.microsoft.com/office/drawing/2014/main" id="{EED88FAC-7E36-4144-944B-943319614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0608" y="2200106"/>
            <a:ext cx="362427" cy="36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5F21F4B-892B-4A19-9194-C1042B32D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340" cy="451621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0CDED9"/>
                </a:solidFill>
                <a:latin typeface="Tw Cen MT" panose="020B0602020104020603" pitchFamily="34" charset="0"/>
              </a:rPr>
              <a:t>2020 Turkey Grand Prix – Frame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05403-3A83-4A49-955E-08EB502642F5}"/>
              </a:ext>
            </a:extLst>
          </p:cNvPr>
          <p:cNvSpPr txBox="1"/>
          <p:nvPr/>
        </p:nvSpPr>
        <p:spPr>
          <a:xfrm>
            <a:off x="2279783" y="1519076"/>
            <a:ext cx="20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Original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F21412-19B3-4838-A26E-B426D880F154}"/>
              </a:ext>
            </a:extLst>
          </p:cNvPr>
          <p:cNvSpPr txBox="1"/>
          <p:nvPr/>
        </p:nvSpPr>
        <p:spPr>
          <a:xfrm>
            <a:off x="8144503" y="1519076"/>
            <a:ext cx="20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Detected Image</a:t>
            </a:r>
          </a:p>
        </p:txBody>
      </p:sp>
      <p:pic>
        <p:nvPicPr>
          <p:cNvPr id="15" name="Picture 1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1E27B81-85FA-4975-92D2-2400D82AB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255" y="1888408"/>
            <a:ext cx="5811237" cy="3867279"/>
          </a:xfrm>
          <a:prstGeom prst="rect">
            <a:avLst/>
          </a:prstGeom>
        </p:spPr>
      </p:pic>
      <p:pic>
        <p:nvPicPr>
          <p:cNvPr id="17" name="Picture 16" descr="A picture containing road, truck, outdoor, airport&#10;&#10;Description automatically generated">
            <a:extLst>
              <a:ext uri="{FF2B5EF4-FFF2-40B4-BE49-F238E27FC236}">
                <a16:creationId xmlns:a16="http://schemas.microsoft.com/office/drawing/2014/main" id="{C13F6AFF-4F8B-4AD0-A092-7C4A3D5D3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64" y="1888407"/>
            <a:ext cx="5800918" cy="386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5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theme/theme1.xml><?xml version="1.0" encoding="utf-8"?>
<a:theme xmlns:a="http://schemas.openxmlformats.org/drawingml/2006/main" name="tf55661986_win32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297</Words>
  <Application>Microsoft Office PowerPoint</Application>
  <PresentationFormat>Widescreen</PresentationFormat>
  <Paragraphs>94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Tw Cen MT</vt:lpstr>
      <vt:lpstr>Wingdings</vt:lpstr>
      <vt:lpstr>tf55661986_win32</vt:lpstr>
      <vt:lpstr>Capstone Project Computer Vision</vt:lpstr>
      <vt:lpstr>PowerPoint Presentation</vt:lpstr>
      <vt:lpstr>Mercedes Formula One</vt:lpstr>
      <vt:lpstr>Business Question</vt:lpstr>
      <vt:lpstr>Data Description</vt:lpstr>
      <vt:lpstr>Data preprocessing</vt:lpstr>
      <vt:lpstr>Modelling</vt:lpstr>
      <vt:lpstr>Object detection in action </vt:lpstr>
      <vt:lpstr>2020 Turkey Grand Prix – Frame 1</vt:lpstr>
      <vt:lpstr>Recommendation</vt:lpstr>
      <vt:lpstr>Future 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Computer Vision</dc:title>
  <dc:creator>Ricky Khanh Nguyen</dc:creator>
  <cp:lastModifiedBy>Ricky Khanh Nguyen</cp:lastModifiedBy>
  <cp:revision>45</cp:revision>
  <dcterms:created xsi:type="dcterms:W3CDTF">2020-11-18T03:06:03Z</dcterms:created>
  <dcterms:modified xsi:type="dcterms:W3CDTF">2020-11-20T04:33:22Z</dcterms:modified>
</cp:coreProperties>
</file>